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88" r:id="rId2"/>
    <p:sldId id="531" r:id="rId3"/>
    <p:sldId id="532" r:id="rId4"/>
    <p:sldId id="533" r:id="rId5"/>
    <p:sldId id="535" r:id="rId6"/>
    <p:sldId id="537" r:id="rId7"/>
    <p:sldId id="540" r:id="rId8"/>
    <p:sldId id="553" r:id="rId9"/>
    <p:sldId id="554" r:id="rId10"/>
    <p:sldId id="555" r:id="rId11"/>
    <p:sldId id="541" r:id="rId12"/>
    <p:sldId id="542" r:id="rId13"/>
    <p:sldId id="543" r:id="rId14"/>
    <p:sldId id="547" r:id="rId15"/>
    <p:sldId id="548" r:id="rId16"/>
    <p:sldId id="549" r:id="rId17"/>
    <p:sldId id="550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7869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 dirty="0"/>
              <a:t>Diapo de transition</a:t>
            </a:r>
            <a:endParaRPr dirty="0"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96210D-31FC-63C4-F7BD-BC52E4082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ChatGPT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727B337-80B6-EADB-EBAD-0FABB9F1A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Tinos"/>
              </a:rPr>
              <a:t>Plusieurs banques ont pris le virage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Tinos"/>
              </a:rPr>
              <a:t>Morgan Stanley développe actuellement un assistant d’IA basé sur GPT-4, la nouvelle version du logiciel d’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Tinos"/>
              </a:rPr>
              <a:t>OpenAI</a:t>
            </a:r>
            <a:r>
              <a:rPr lang="fr-FR" b="0" i="0" dirty="0">
                <a:solidFill>
                  <a:srgbClr val="333333"/>
                </a:solidFill>
                <a:effectLst/>
                <a:latin typeface="Tinos"/>
              </a:rPr>
              <a:t>, pour aider ses gestionnaires de patrimoine à synthétiser des réponses à partir de ses vastes bases de connaissances internes</a:t>
            </a:r>
          </a:p>
          <a:p>
            <a:r>
              <a:rPr lang="fr-FR">
                <a:solidFill>
                  <a:srgbClr val="333333"/>
                </a:solidFill>
                <a:latin typeface="Tinos"/>
              </a:rPr>
              <a:t>Voir démo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9618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AB26AF-7CBD-20CA-5CCE-F8D09D33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B796AB-F839-883E-FCAE-DD9C45360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A2A49F7-C2C4-1B8B-67E9-4A0F5C131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60" y="-1"/>
            <a:ext cx="11817152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15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08D801-6B5D-1857-1888-A0957D35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FE016E9-6AD5-D814-7D46-8C07CF9AF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CB8A7C9-C9AF-F088-BC91-DD614CAEB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0112"/>
            <a:ext cx="12258993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906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07C0E6-6AC9-2B5E-E8DB-AD19DAFB2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A6C74C-F880-9287-B391-DDF7B0F69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2C20AC5-D1ED-A1FD-253B-EB8274914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186" y="-1"/>
            <a:ext cx="12206186" cy="6850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83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A538AE-7CA0-4FE8-28E3-1498E5665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Management de la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F75076-72DC-A024-4895-B9E949804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UNE CONDITION POUR UNE DÉMARCHE IA RÉUSSIE ?</a:t>
            </a:r>
          </a:p>
          <a:p>
            <a:r>
              <a:rPr lang="fr-FR" dirty="0"/>
              <a:t>UN MANAGEMENT DE LA DONNÉE MAITRISÉ</a:t>
            </a:r>
          </a:p>
          <a:p>
            <a:r>
              <a:rPr lang="fr-FR" dirty="0"/>
              <a:t>Cette question se pose aux prémices de tout projet en data science et en intelligence artificielle</a:t>
            </a:r>
          </a:p>
          <a:p>
            <a:pPr lvl="1"/>
            <a:r>
              <a:rPr lang="fr-FR" dirty="0"/>
              <a:t>Construire des briques IA sur des données peu maîtrisées constitue une source majeure d’inefficacité à toutes les phases du projet, du POC à l’industrialisation, un frein à la valorisation du potentiel des données, et met en risque la fiabilité de la solution IA.</a:t>
            </a:r>
          </a:p>
          <a:p>
            <a:r>
              <a:rPr lang="fr-FR" dirty="0"/>
              <a:t>Il est ainsi crucial de se saisir de l’épineuse question du data management et il conviendra d’adapter son ambition IA en fonction de l’exploitabilité de son patrimoine de données.</a:t>
            </a:r>
          </a:p>
        </p:txBody>
      </p:sp>
    </p:spTree>
    <p:extLst>
      <p:ext uri="{BB962C8B-B14F-4D97-AF65-F5344CB8AC3E}">
        <p14:creationId xmlns:p14="http://schemas.microsoft.com/office/powerpoint/2010/main" val="2902081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EF3B34-A2B9-EF82-DA8E-3F2951784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0791B6-3624-64E4-D4A5-FB49EF49B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4E86157-B39B-57F5-887E-9A19A420B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72" y="123826"/>
            <a:ext cx="7799467" cy="673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99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E6E59C-2E65-765E-4A0B-552A74757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Make</a:t>
            </a:r>
            <a:r>
              <a:rPr lang="fr-FR" dirty="0"/>
              <a:t> or </a:t>
            </a:r>
            <a:r>
              <a:rPr lang="fr-FR" dirty="0" err="1"/>
              <a:t>Buy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289314-1FC7-99A3-AF28-FAFEF8415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Pour tester et implémenter vos initiatives IA, vous disposez d’une large palette de possibilités :</a:t>
            </a:r>
          </a:p>
          <a:p>
            <a:pPr lvl="1"/>
            <a:r>
              <a:rPr lang="fr-FR" dirty="0"/>
              <a:t>Des développements internes par vos propres data </a:t>
            </a:r>
            <a:r>
              <a:rPr lang="fr-FR" dirty="0" err="1"/>
              <a:t>scientists</a:t>
            </a:r>
            <a:r>
              <a:rPr lang="fr-FR" dirty="0"/>
              <a:t> et data </a:t>
            </a:r>
            <a:r>
              <a:rPr lang="fr-FR" dirty="0" err="1"/>
              <a:t>engineers</a:t>
            </a:r>
            <a:endParaRPr lang="fr-FR" dirty="0"/>
          </a:p>
          <a:p>
            <a:pPr lvl="1"/>
            <a:r>
              <a:rPr lang="fr-FR" dirty="0"/>
              <a:t>Des cabinets spécialistes et consultants en data science</a:t>
            </a:r>
          </a:p>
          <a:p>
            <a:pPr lvl="1"/>
            <a:r>
              <a:rPr lang="fr-FR" dirty="0"/>
              <a:t>Des fournisseurs externes s’appuyant notamment sur le Cloud</a:t>
            </a:r>
          </a:p>
          <a:p>
            <a:pPr lvl="2"/>
            <a:r>
              <a:rPr lang="fr-FR" dirty="0"/>
              <a:t>Google, AWS, Azure, </a:t>
            </a:r>
            <a:r>
              <a:rPr lang="fr-FR" dirty="0" err="1"/>
              <a:t>OpenAI</a:t>
            </a:r>
            <a:r>
              <a:rPr lang="fr-FR" dirty="0"/>
              <a:t>, Microsoft</a:t>
            </a:r>
          </a:p>
          <a:p>
            <a:pPr lvl="1"/>
            <a:r>
              <a:rPr lang="fr-FR" dirty="0"/>
              <a:t>Des purs </a:t>
            </a:r>
            <a:r>
              <a:rPr lang="fr-FR" dirty="0" err="1"/>
              <a:t>players</a:t>
            </a:r>
            <a:r>
              <a:rPr lang="fr-FR" dirty="0"/>
              <a:t> on-</a:t>
            </a:r>
            <a:r>
              <a:rPr lang="fr-FR" dirty="0" err="1"/>
              <a:t>premise</a:t>
            </a:r>
            <a:r>
              <a:rPr lang="fr-FR" dirty="0"/>
              <a:t> &amp; cloud, via notamment un riche écosystème de startups</a:t>
            </a:r>
          </a:p>
        </p:txBody>
      </p:sp>
    </p:spTree>
    <p:extLst>
      <p:ext uri="{BB962C8B-B14F-4D97-AF65-F5344CB8AC3E}">
        <p14:creationId xmlns:p14="http://schemas.microsoft.com/office/powerpoint/2010/main" val="2457455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7F9857-2855-C4C4-5D28-28DDE9DCF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655C001-24B4-C732-ADFF-E481F7FBFB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Proof Of Concept devra être fait dans un </a:t>
            </a:r>
            <a:r>
              <a:rPr lang="fr-FR" dirty="0" err="1"/>
              <a:t>DataLab</a:t>
            </a:r>
            <a:endParaRPr lang="fr-FR" dirty="0"/>
          </a:p>
          <a:p>
            <a:r>
              <a:rPr lang="fr-FR" dirty="0"/>
              <a:t>Si le POC atteste du potentiel de valeur des données, l’étape suivante n’est pas des moindres</a:t>
            </a:r>
          </a:p>
          <a:p>
            <a:r>
              <a:rPr lang="fr-FR" dirty="0"/>
              <a:t>Nombre de projets ont été avortés du fait d’un manque d’anticipation liée à l’industrialisation</a:t>
            </a:r>
          </a:p>
        </p:txBody>
      </p:sp>
    </p:spTree>
    <p:extLst>
      <p:ext uri="{BB962C8B-B14F-4D97-AF65-F5344CB8AC3E}">
        <p14:creationId xmlns:p14="http://schemas.microsoft.com/office/powerpoint/2010/main" val="77100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12/01/2024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IA dans le secteur Bancaire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90CBE6-F2A2-FF0B-5490-CB8DB37B8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banques et les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E2C19FF-EFD7-FB5E-35E7-F4D91BA91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banques sont des acteurs historiquement riches en données</a:t>
            </a:r>
          </a:p>
          <a:p>
            <a:pPr lvl="1"/>
            <a:r>
              <a:rPr lang="fr-FR" dirty="0"/>
              <a:t>La capacité à exploiter la donnée au profit de l’efficience opérationnelle ou de l’expérience client est ainsi devenue un enjeu fort dans la prise de part de marché</a:t>
            </a:r>
          </a:p>
        </p:txBody>
      </p:sp>
    </p:spTree>
    <p:extLst>
      <p:ext uri="{BB962C8B-B14F-4D97-AF65-F5344CB8AC3E}">
        <p14:creationId xmlns:p14="http://schemas.microsoft.com/office/powerpoint/2010/main" val="1082733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1C05D2-6E4F-8818-D0F0-B8E591A1B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5DBE608F-D4CD-366E-8504-A2347CAC3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215" y="0"/>
            <a:ext cx="7053281" cy="6807756"/>
          </a:xfrm>
          <a:prstGeom prst="rect">
            <a:avLst/>
          </a:prstGeo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DB18FAB8-3206-647C-AD2F-E62E1D7D8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510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0DBF33-C65F-70F3-C9DC-16E0F6D38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 axes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DAFA6A-61D8-3176-128B-5B5138B4A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88F51B4-C058-8769-2C0F-9FF81CBC8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367576"/>
            <a:ext cx="9812016" cy="549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00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91C7C4-8BD1-33A9-84C8-A86017BC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NLG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EB5505-0B40-A630-140F-5916D4897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banques utilisent des systèmes élaborés tels le NLG</a:t>
            </a:r>
          </a:p>
          <a:p>
            <a:r>
              <a:rPr lang="fr-FR" dirty="0"/>
              <a:t>Natural </a:t>
            </a:r>
            <a:r>
              <a:rPr lang="fr-FR" dirty="0" err="1"/>
              <a:t>Language</a:t>
            </a:r>
            <a:r>
              <a:rPr lang="fr-FR" dirty="0"/>
              <a:t> </a:t>
            </a:r>
            <a:r>
              <a:rPr lang="fr-FR" dirty="0" err="1"/>
              <a:t>Generation</a:t>
            </a:r>
            <a:endParaRPr lang="fr-FR" dirty="0"/>
          </a:p>
          <a:p>
            <a:r>
              <a:rPr lang="fr-FR" dirty="0"/>
              <a:t>Par exemple, des banques implémentent en quelques mois des cas d’usage autour de la génération de textes intelligents, pour aider les conseillers bancaires à préparer leurs entretiens clients notamment</a:t>
            </a:r>
          </a:p>
          <a:p>
            <a:r>
              <a:rPr lang="fr-FR" dirty="0"/>
              <a:t>Dans les Centres de Relation client bancaires, l’IA apporte un appui sur des micro-tâches, pour faciliter l’accès aux bases de connaissance, ou prendre en charge des conversations clients simples</a:t>
            </a:r>
          </a:p>
          <a:p>
            <a:r>
              <a:rPr lang="fr-FR" dirty="0"/>
              <a:t>L’IA offre ici un gain de temps non-négligeable.</a:t>
            </a:r>
          </a:p>
        </p:txBody>
      </p:sp>
    </p:spTree>
    <p:extLst>
      <p:ext uri="{BB962C8B-B14F-4D97-AF65-F5344CB8AC3E}">
        <p14:creationId xmlns:p14="http://schemas.microsoft.com/office/powerpoint/2010/main" val="4102803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02F424-02AB-D7BF-157A-9FCCEE870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ChatBot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9A8563-4D46-E820-BFC2-1E9CB90BF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L’un des sujets phares relatifs à la relation client et à l’intelligence artificielle reste le </a:t>
            </a:r>
            <a:r>
              <a:rPr lang="fr-FR" dirty="0" err="1"/>
              <a:t>ChatBot</a:t>
            </a:r>
            <a:endParaRPr lang="fr-FR" dirty="0"/>
          </a:p>
          <a:p>
            <a:r>
              <a:rPr lang="fr-FR" dirty="0"/>
              <a:t>Ces interfaces de conversations donnent un accès plus rapide et direct aux services Clients</a:t>
            </a:r>
          </a:p>
          <a:p>
            <a:pPr lvl="1"/>
            <a:r>
              <a:rPr lang="fr-FR" dirty="0"/>
              <a:t>Disponibles 24h/24h, elles sont capables de répondre, via des textes préprogrammés, à plusieurs centaines voire milliers de questions, et de réaliser des actions à la place du client</a:t>
            </a:r>
          </a:p>
          <a:p>
            <a:r>
              <a:rPr lang="fr-FR" dirty="0"/>
              <a:t>Si elles modifient aujourd’hui la relation client bancaire, leur véritable potentiel de transformation réside cependant dans les usages plus « novateurs », déjà en production à l’étranger pour certains :</a:t>
            </a:r>
          </a:p>
          <a:p>
            <a:pPr lvl="1"/>
            <a:r>
              <a:rPr lang="fr-FR" dirty="0"/>
              <a:t>Recommandations personnalisées sur de l’optimisation d’investissements</a:t>
            </a:r>
          </a:p>
          <a:p>
            <a:pPr lvl="1"/>
            <a:r>
              <a:rPr lang="fr-FR" dirty="0"/>
              <a:t>Aide à la prévention et à la modélisation des risques</a:t>
            </a:r>
          </a:p>
          <a:p>
            <a:pPr lvl="1"/>
            <a:r>
              <a:rPr lang="fr-FR" dirty="0"/>
              <a:t>Aide à la souscription de produits</a:t>
            </a:r>
          </a:p>
          <a:p>
            <a:pPr lvl="1"/>
            <a:r>
              <a:rPr lang="fr-FR" dirty="0"/>
              <a:t>Reconnaissance des émotions</a:t>
            </a:r>
          </a:p>
          <a:p>
            <a:pPr lvl="1"/>
            <a:r>
              <a:rPr lang="fr-FR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757827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F14B6A-143E-6B2D-6704-66CCC75BF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Game Changer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843E6D-5333-C07C-58BD-C1B7AA575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L’IA générative : un « </a:t>
            </a:r>
            <a:r>
              <a:rPr lang="fr-FR" dirty="0" err="1"/>
              <a:t>game</a:t>
            </a:r>
            <a:r>
              <a:rPr lang="fr-FR" dirty="0"/>
              <a:t> changer » pour les banques</a:t>
            </a:r>
          </a:p>
          <a:p>
            <a:pPr lvl="1"/>
            <a:r>
              <a:rPr lang="fr-FR" dirty="0"/>
              <a:t>Elle pourrait générer une hausse de 2,8 % à 4,7 % du chiffre d’affaires annuel</a:t>
            </a:r>
          </a:p>
          <a:p>
            <a:r>
              <a:rPr lang="fr-FR" dirty="0"/>
              <a:t>Une nouvelle étude de McKinsey révèle que l’IA générative, grâce à sa capacité à apprendre et à produire de nouvelles données, pourrait générer entre 3000 et 5000 milliards de dollars de valeur dans diverses industries</a:t>
            </a:r>
          </a:p>
        </p:txBody>
      </p:sp>
    </p:spTree>
    <p:extLst>
      <p:ext uri="{BB962C8B-B14F-4D97-AF65-F5344CB8AC3E}">
        <p14:creationId xmlns:p14="http://schemas.microsoft.com/office/powerpoint/2010/main" val="2941502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87606C-D190-4E5F-36C7-FBD0EF065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IVR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284459-D59A-42F3-4EA2-2E339E894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Les systèmes téléphoniques à réponse automatisée, ou Interactive Voice </a:t>
            </a:r>
            <a:r>
              <a:rPr lang="fr-FR" dirty="0" err="1"/>
              <a:t>Response</a:t>
            </a:r>
            <a:r>
              <a:rPr lang="fr-FR" dirty="0"/>
              <a:t> (IVR), qui font appel à l’IA peuvent quant à eux contribuer à améliorer la résolution des problèmes des clients, en accélérant, par exemple, le traitement des pertes de cartes de crédit</a:t>
            </a:r>
          </a:p>
          <a:p>
            <a:r>
              <a:rPr lang="fr-FR" dirty="0"/>
              <a:t>L’IA permet aussi de personnaliser les campagnes de marketing et de vente en les adaptant à chaque client en fonction de son profil et de son historique</a:t>
            </a:r>
          </a:p>
          <a:p>
            <a:r>
              <a:rPr lang="fr-FR" dirty="0"/>
              <a:t>Elle peut également soutenir la conformité réglementaire, lors de la création de documents ou dans la recherche de documents manquants.</a:t>
            </a:r>
          </a:p>
          <a:p>
            <a:r>
              <a:rPr lang="fr-FR" dirty="0"/>
              <a:t>Un robot nourri de données exclusives sur les politiques internes de la compagnie peut assister les employés de première ligne dans la recherche d’informations lors d’interactions avec les clients.</a:t>
            </a:r>
          </a:p>
        </p:txBody>
      </p:sp>
    </p:spTree>
    <p:extLst>
      <p:ext uri="{BB962C8B-B14F-4D97-AF65-F5344CB8AC3E}">
        <p14:creationId xmlns:p14="http://schemas.microsoft.com/office/powerpoint/2010/main" val="173695245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20537</TotalTime>
  <Words>738</Words>
  <Application>Microsoft Office PowerPoint</Application>
  <PresentationFormat>Grand écran</PresentationFormat>
  <Paragraphs>59</Paragraphs>
  <Slides>17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Roboto</vt:lpstr>
      <vt:lpstr>Roboto Light</vt:lpstr>
      <vt:lpstr>Segoe UI</vt:lpstr>
      <vt:lpstr>Tinos</vt:lpstr>
      <vt:lpstr>Thème Office</vt:lpstr>
      <vt:lpstr>Présentation PowerPoint</vt:lpstr>
      <vt:lpstr>Présentation PowerPoint</vt:lpstr>
      <vt:lpstr>Les banques et les data</vt:lpstr>
      <vt:lpstr>Présentation PowerPoint</vt:lpstr>
      <vt:lpstr>3 axes</vt:lpstr>
      <vt:lpstr>NLG</vt:lpstr>
      <vt:lpstr>ChatBot</vt:lpstr>
      <vt:lpstr>Game Changer</vt:lpstr>
      <vt:lpstr>IVR</vt:lpstr>
      <vt:lpstr>ChatGPT</vt:lpstr>
      <vt:lpstr>Présentation PowerPoint</vt:lpstr>
      <vt:lpstr>Présentation PowerPoint</vt:lpstr>
      <vt:lpstr>Présentation PowerPoint</vt:lpstr>
      <vt:lpstr>Management de la data</vt:lpstr>
      <vt:lpstr>Présentation PowerPoint</vt:lpstr>
      <vt:lpstr>Make or Buy</vt:lpstr>
      <vt:lpstr>POC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200</cp:revision>
  <dcterms:created xsi:type="dcterms:W3CDTF">2022-01-03T13:45:22Z</dcterms:created>
  <dcterms:modified xsi:type="dcterms:W3CDTF">2024-01-12T17:05:40Z</dcterms:modified>
</cp:coreProperties>
</file>

<file path=docProps/thumbnail.jpeg>
</file>